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6" r:id="rId3"/>
    <p:sldId id="267" r:id="rId4"/>
    <p:sldId id="262" r:id="rId5"/>
    <p:sldId id="277" r:id="rId6"/>
    <p:sldId id="278" r:id="rId7"/>
    <p:sldId id="273" r:id="rId8"/>
    <p:sldId id="270" r:id="rId9"/>
    <p:sldId id="261" r:id="rId10"/>
    <p:sldId id="276" r:id="rId11"/>
    <p:sldId id="279" r:id="rId12"/>
    <p:sldId id="280" r:id="rId13"/>
    <p:sldId id="275" r:id="rId14"/>
    <p:sldId id="274" r:id="rId15"/>
    <p:sldId id="265" r:id="rId16"/>
    <p:sldId id="272" r:id="rId17"/>
    <p:sldId id="28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FF0066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84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B21CB-FF47-4E68-A1F5-21510453A60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7" Type="http://schemas.openxmlformats.org/officeDocument/2006/relationships/image" Target="../media/image35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304256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Проект «Сказка как средство нравственно-патриотического воспитания детей младшего дошкольного возраста»</a:t>
            </a:r>
            <a:r>
              <a:rPr lang="ru-RU" sz="3200" dirty="0">
                <a:solidFill>
                  <a:srgbClr val="C00000"/>
                </a:solidFill>
              </a:rPr>
              <a:t/>
            </a:r>
            <a:br>
              <a:rPr lang="ru-RU" sz="3200" dirty="0">
                <a:solidFill>
                  <a:srgbClr val="C00000"/>
                </a:solidFill>
              </a:rPr>
            </a:b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907704" y="5517232"/>
            <a:ext cx="4104456" cy="79208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70C0"/>
                </a:solidFill>
              </a:rPr>
              <a:t>Воспитатель: Н.Н. Капустина </a:t>
            </a:r>
          </a:p>
          <a:p>
            <a:r>
              <a:rPr lang="ru-RU" sz="2000" dirty="0" smtClean="0">
                <a:solidFill>
                  <a:srgbClr val="0070C0"/>
                </a:solidFill>
              </a:rPr>
              <a:t>МБДОУ № 31 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0465" y="2852936"/>
            <a:ext cx="3018414" cy="227088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4172" y="2896067"/>
            <a:ext cx="2912828" cy="21846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6666"/>
                </a:solidFill>
              </a:rPr>
              <a:t>Читательский дневник </a:t>
            </a:r>
            <a:endParaRPr lang="ru-RU" sz="3600" dirty="0">
              <a:solidFill>
                <a:srgbClr val="006666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497" r="12741"/>
          <a:stretch/>
        </p:blipFill>
        <p:spPr>
          <a:xfrm>
            <a:off x="395536" y="2348880"/>
            <a:ext cx="3960440" cy="3632864"/>
          </a:xfrm>
        </p:spPr>
      </p:pic>
      <p:sp>
        <p:nvSpPr>
          <p:cNvPr id="6" name="Прямоугольник 5"/>
          <p:cNvSpPr/>
          <p:nvPr/>
        </p:nvSpPr>
        <p:spPr>
          <a:xfrm>
            <a:off x="899592" y="919998"/>
            <a:ext cx="7272808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1010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ведения читательского дневника – помочь ребенку понять и осмыслить содержание произведения, сделать по нему выводы. С раннего возраста развивать у детей культуру читателя.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9794" y="2276872"/>
            <a:ext cx="3744416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52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rgbClr val="006666"/>
                </a:solidFill>
              </a:rPr>
              <a:t>Сказка в нашей жизни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1124744"/>
            <a:ext cx="2230388" cy="167279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7824" y="1115107"/>
            <a:ext cx="1995686" cy="266091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96136" y="1417638"/>
            <a:ext cx="2732596" cy="205585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00923" y="3658074"/>
            <a:ext cx="2555776" cy="191683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9314" y="3032597"/>
            <a:ext cx="2422197" cy="181664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1057" y="4149080"/>
            <a:ext cx="2880320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29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202713"/>
            <a:ext cx="3491880" cy="261891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4077072"/>
            <a:ext cx="3419872" cy="256490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2015"/>
          <a:stretch/>
        </p:blipFill>
        <p:spPr>
          <a:xfrm>
            <a:off x="2987824" y="2348880"/>
            <a:ext cx="2618910" cy="172819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58808" y="4066119"/>
            <a:ext cx="3246107" cy="243458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429" t="14330" r="14279"/>
          <a:stretch/>
        </p:blipFill>
        <p:spPr>
          <a:xfrm>
            <a:off x="5724128" y="332656"/>
            <a:ext cx="2997316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01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387" y="400281"/>
            <a:ext cx="3495572" cy="262167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6016" y="1412776"/>
            <a:ext cx="3694061" cy="277054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3087" y="3284984"/>
            <a:ext cx="4022171" cy="3016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209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400"/>
          <a:stretch/>
        </p:blipFill>
        <p:spPr>
          <a:xfrm>
            <a:off x="611560" y="915485"/>
            <a:ext cx="3323998" cy="2290726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6666"/>
                </a:solidFill>
              </a:rPr>
              <a:t>Выставки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74466" y="836712"/>
            <a:ext cx="3445618" cy="259228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963" t="5900" r="1963" b="8001"/>
          <a:stretch/>
        </p:blipFill>
        <p:spPr>
          <a:xfrm>
            <a:off x="457200" y="3284984"/>
            <a:ext cx="4336652" cy="291479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30416" y="3717032"/>
            <a:ext cx="3456384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706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8880" y="980728"/>
            <a:ext cx="2699792" cy="202484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47864" y="3849892"/>
            <a:ext cx="2843808" cy="2132856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9474" y="2830624"/>
            <a:ext cx="2718048" cy="203853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0152" y="292587"/>
            <a:ext cx="2843808" cy="213285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320216"/>
            <a:ext cx="2699792" cy="202484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2837" y="2817354"/>
            <a:ext cx="2753435" cy="206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214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98578"/>
          </a:xfrm>
        </p:spPr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i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сказка удачно выбрана, если она естественно и вместе с тем выразительно рассказана, можно быть уверенным, что она найдёт в детях чутких, внимательных слушателей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3815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2592288"/>
          </a:xfrm>
        </p:spPr>
        <p:txBody>
          <a:bodyPr/>
          <a:lstStyle/>
          <a:p>
            <a:r>
              <a:rPr lang="ru-RU" dirty="0" smtClean="0">
                <a:solidFill>
                  <a:srgbClr val="006666"/>
                </a:solidFill>
              </a:rPr>
              <a:t>Спасибо за внимание ! </a:t>
            </a:r>
            <a:endParaRPr lang="ru-RU" dirty="0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136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rmAutofit/>
          </a:bodyPr>
          <a:lstStyle/>
          <a:p>
            <a:r>
              <a:rPr lang="ru-RU" sz="3600" i="1" dirty="0">
                <a:solidFill>
                  <a:srgbClr val="006666"/>
                </a:solidFill>
              </a:rPr>
              <a:t>Сказка учит добро понимать,</a:t>
            </a:r>
            <a:br>
              <a:rPr lang="ru-RU" sz="3600" i="1" dirty="0">
                <a:solidFill>
                  <a:srgbClr val="006666"/>
                </a:solidFill>
              </a:rPr>
            </a:br>
            <a:r>
              <a:rPr lang="ru-RU" sz="3600" i="1" dirty="0">
                <a:solidFill>
                  <a:srgbClr val="006666"/>
                </a:solidFill>
              </a:rPr>
              <a:t>О поступках людей рассуждать,</a:t>
            </a:r>
            <a:br>
              <a:rPr lang="ru-RU" sz="3600" i="1" dirty="0">
                <a:solidFill>
                  <a:srgbClr val="006666"/>
                </a:solidFill>
              </a:rPr>
            </a:br>
            <a:r>
              <a:rPr lang="ru-RU" sz="3600" i="1" dirty="0">
                <a:solidFill>
                  <a:srgbClr val="006666"/>
                </a:solidFill>
              </a:rPr>
              <a:t>Коль плохой, то его осудить,</a:t>
            </a:r>
            <a:br>
              <a:rPr lang="ru-RU" sz="3600" i="1" dirty="0">
                <a:solidFill>
                  <a:srgbClr val="006666"/>
                </a:solidFill>
              </a:rPr>
            </a:br>
            <a:r>
              <a:rPr lang="ru-RU" sz="3600" i="1" dirty="0">
                <a:solidFill>
                  <a:srgbClr val="006666"/>
                </a:solidFill>
              </a:rPr>
              <a:t>Ну а слабый – его защитить!</a:t>
            </a:r>
            <a:br>
              <a:rPr lang="ru-RU" sz="3600" i="1" dirty="0">
                <a:solidFill>
                  <a:srgbClr val="006666"/>
                </a:solidFill>
              </a:rPr>
            </a:br>
            <a:r>
              <a:rPr lang="ru-RU" sz="3600" i="1" dirty="0">
                <a:solidFill>
                  <a:srgbClr val="006666"/>
                </a:solidFill>
              </a:rPr>
              <a:t>Дети учатся думать, мечтать,</a:t>
            </a:r>
            <a:br>
              <a:rPr lang="ru-RU" sz="3600" i="1" dirty="0">
                <a:solidFill>
                  <a:srgbClr val="006666"/>
                </a:solidFill>
              </a:rPr>
            </a:br>
            <a:r>
              <a:rPr lang="ru-RU" sz="3600" i="1" dirty="0">
                <a:solidFill>
                  <a:srgbClr val="006666"/>
                </a:solidFill>
              </a:rPr>
              <a:t>На вопросы ответ получать.</a:t>
            </a:r>
            <a:br>
              <a:rPr lang="ru-RU" sz="3600" i="1" dirty="0">
                <a:solidFill>
                  <a:srgbClr val="006666"/>
                </a:solidFill>
              </a:rPr>
            </a:br>
            <a:r>
              <a:rPr lang="ru-RU" sz="3600" i="1" dirty="0">
                <a:solidFill>
                  <a:srgbClr val="006666"/>
                </a:solidFill>
              </a:rPr>
              <a:t>Каждый раз что-нибудь узнают,</a:t>
            </a:r>
            <a:br>
              <a:rPr lang="ru-RU" sz="3600" i="1" dirty="0">
                <a:solidFill>
                  <a:srgbClr val="006666"/>
                </a:solidFill>
              </a:rPr>
            </a:br>
            <a:r>
              <a:rPr lang="ru-RU" sz="3600" i="1" dirty="0">
                <a:solidFill>
                  <a:srgbClr val="006666"/>
                </a:solidFill>
              </a:rPr>
              <a:t>Родину свою познают!</a:t>
            </a:r>
            <a:br>
              <a:rPr lang="ru-RU" sz="3600" i="1" dirty="0">
                <a:solidFill>
                  <a:srgbClr val="006666"/>
                </a:solidFill>
              </a:rPr>
            </a:br>
            <a:endParaRPr lang="ru-RU" sz="3600" dirty="0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288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Сказка</a:t>
            </a:r>
            <a:r>
              <a:rPr lang="ru-RU" sz="36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- благодатный и ничем не заменимый источник воспитания любви к Родине. </a:t>
            </a:r>
            <a:br>
              <a:rPr lang="ru-RU" sz="36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Сказка</a:t>
            </a:r>
            <a:r>
              <a:rPr lang="ru-RU" sz="36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- это духовные богатства культуры, познавая которые ребёнок познает сердцем родной народ.</a:t>
            </a:r>
            <a:r>
              <a:rPr lang="ru-RU" sz="3600" dirty="0">
                <a:solidFill>
                  <a:srgbClr val="006666"/>
                </a:solidFill>
              </a:rPr>
              <a:t> </a:t>
            </a:r>
            <a:br>
              <a:rPr lang="ru-RU" sz="3600" dirty="0">
                <a:solidFill>
                  <a:srgbClr val="006666"/>
                </a:solidFill>
              </a:rPr>
            </a:br>
            <a:r>
              <a:rPr lang="ru-RU" sz="36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Сказки </a:t>
            </a:r>
            <a:r>
              <a:rPr lang="ru-RU" sz="36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формируют начало любви к своему народу, к своей стране. </a:t>
            </a:r>
            <a:br>
              <a:rPr lang="ru-RU" sz="36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Сказки</a:t>
            </a:r>
            <a:r>
              <a:rPr lang="ru-RU" sz="36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 воспитывают ребёнка в традициях русского народа.</a:t>
            </a:r>
            <a:br>
              <a:rPr lang="ru-RU" sz="36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55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6666"/>
                </a:solidFill>
              </a:rPr>
              <a:t>ЦЕЛЬ ПРОЕКТА:</a:t>
            </a:r>
            <a:r>
              <a:rPr lang="ru-RU" dirty="0">
                <a:solidFill>
                  <a:srgbClr val="006666"/>
                </a:solidFill>
              </a:rPr>
              <a:t/>
            </a:r>
            <a:br>
              <a:rPr lang="ru-RU" dirty="0">
                <a:solidFill>
                  <a:srgbClr val="006666"/>
                </a:solidFill>
              </a:rPr>
            </a:br>
            <a:endParaRPr lang="ru-RU" dirty="0">
              <a:solidFill>
                <a:srgbClr val="00666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800" dirty="0" smtClean="0"/>
          </a:p>
          <a:p>
            <a:r>
              <a:rPr lang="ru-RU" dirty="0"/>
              <a:t>Формирование нравственно-патриотических чувств у детей младшего дошкольного возраста посредством сказок через активное взаимодействие с родителями.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5379" r="5670"/>
          <a:stretch/>
        </p:blipFill>
        <p:spPr>
          <a:xfrm>
            <a:off x="1979712" y="3762163"/>
            <a:ext cx="3999969" cy="2691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631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3813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6666"/>
                </a:solidFill>
              </a:rPr>
              <a:t>Что мы хотим достичь?</a:t>
            </a:r>
            <a:br>
              <a:rPr lang="ru-RU" dirty="0">
                <a:solidFill>
                  <a:srgbClr val="006666"/>
                </a:solidFill>
              </a:rPr>
            </a:br>
            <a:endParaRPr lang="ru-RU" dirty="0">
              <a:solidFill>
                <a:srgbClr val="00666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                             Задачи </a:t>
            </a:r>
            <a:r>
              <a:rPr lang="ru-RU" sz="2400" dirty="0"/>
              <a:t>для детей</a:t>
            </a:r>
            <a:r>
              <a:rPr lang="ru-RU" sz="2400" dirty="0" smtClean="0"/>
              <a:t>:</a:t>
            </a:r>
            <a:r>
              <a:rPr lang="ru-RU" sz="2400" dirty="0"/>
              <a:t>  </a:t>
            </a:r>
          </a:p>
          <a:p>
            <a:pPr marL="0" indent="0">
              <a:buNone/>
            </a:pPr>
            <a:r>
              <a:rPr lang="ru-RU" sz="2400" dirty="0" smtClean="0"/>
              <a:t>Познакомиться </a:t>
            </a:r>
            <a:r>
              <a:rPr lang="ru-RU" sz="2400" dirty="0"/>
              <a:t>со сказками.</a:t>
            </a:r>
            <a:br>
              <a:rPr lang="ru-RU" sz="2400" dirty="0"/>
            </a:br>
            <a:r>
              <a:rPr lang="ru-RU" sz="2400" dirty="0" smtClean="0"/>
              <a:t>Понять</a:t>
            </a:r>
            <a:r>
              <a:rPr lang="ru-RU" sz="2400" dirty="0"/>
              <a:t>, что такое добро и зло.</a:t>
            </a:r>
            <a:br>
              <a:rPr lang="ru-RU" sz="2400" dirty="0"/>
            </a:br>
            <a:r>
              <a:rPr lang="ru-RU" sz="2400" dirty="0" smtClean="0"/>
              <a:t>Научиться </a:t>
            </a:r>
            <a:r>
              <a:rPr lang="ru-RU" sz="2400" dirty="0"/>
              <a:t>любить свой дом и семью.</a:t>
            </a:r>
            <a:br>
              <a:rPr lang="ru-RU" sz="2400" dirty="0"/>
            </a:br>
            <a:r>
              <a:rPr lang="ru-RU" sz="2400" dirty="0" smtClean="0"/>
              <a:t>Развивать </a:t>
            </a:r>
            <a:r>
              <a:rPr lang="ru-RU" sz="2400" dirty="0"/>
              <a:t>речь и </a:t>
            </a:r>
            <a:r>
              <a:rPr lang="ru-RU" sz="2400" dirty="0" smtClean="0"/>
              <a:t>воображение.</a:t>
            </a:r>
            <a:r>
              <a:rPr lang="ru-RU" sz="2400" dirty="0"/>
              <a:t>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                    Задачи </a:t>
            </a:r>
            <a:r>
              <a:rPr lang="ru-RU" sz="2400" dirty="0"/>
              <a:t>для воспитателей: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/>
              <a:t>  </a:t>
            </a:r>
            <a:r>
              <a:rPr lang="ru-RU" sz="2400" dirty="0" smtClean="0"/>
              <a:t>Разработать </a:t>
            </a:r>
            <a:r>
              <a:rPr lang="ru-RU" sz="2400" dirty="0"/>
              <a:t>интересные мероприятия.</a:t>
            </a:r>
            <a:br>
              <a:rPr lang="ru-RU" sz="2400" dirty="0"/>
            </a:br>
            <a:r>
              <a:rPr lang="ru-RU" sz="2400" dirty="0"/>
              <a:t>  </a:t>
            </a:r>
            <a:r>
              <a:rPr lang="ru-RU" sz="2400" dirty="0" smtClean="0"/>
              <a:t>Создать </a:t>
            </a:r>
            <a:r>
              <a:rPr lang="ru-RU" sz="2400" dirty="0"/>
              <a:t>сказочную обстановку в группе.</a:t>
            </a:r>
            <a:br>
              <a:rPr lang="ru-RU" sz="2400" dirty="0"/>
            </a:br>
            <a:r>
              <a:rPr lang="ru-RU" sz="2400" dirty="0"/>
              <a:t>  </a:t>
            </a:r>
            <a:r>
              <a:rPr lang="ru-RU" sz="2400" dirty="0" smtClean="0"/>
              <a:t>Работать </a:t>
            </a:r>
            <a:r>
              <a:rPr lang="ru-RU" sz="2400" dirty="0"/>
              <a:t>вместе с </a:t>
            </a:r>
            <a:r>
              <a:rPr lang="ru-RU" sz="2400" dirty="0" smtClean="0"/>
              <a:t>родителями.</a:t>
            </a:r>
            <a:r>
              <a:rPr lang="ru-RU" sz="2400" dirty="0"/>
              <a:t>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                               Задачи </a:t>
            </a:r>
            <a:r>
              <a:rPr lang="ru-RU" sz="2400" dirty="0"/>
              <a:t>для родителей</a:t>
            </a:r>
            <a:r>
              <a:rPr lang="ru-RU" sz="2400" dirty="0" smtClean="0"/>
              <a:t>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 </a:t>
            </a:r>
            <a:r>
              <a:rPr lang="ru-RU" sz="2400" dirty="0" smtClean="0"/>
              <a:t>Узнать </a:t>
            </a:r>
            <a:r>
              <a:rPr lang="ru-RU" sz="2400" dirty="0"/>
              <a:t>больше о пользе сказок.</a:t>
            </a:r>
            <a:br>
              <a:rPr lang="ru-RU" sz="2400" dirty="0"/>
            </a:br>
            <a:r>
              <a:rPr lang="ru-RU" sz="2400" dirty="0"/>
              <a:t>  </a:t>
            </a:r>
            <a:r>
              <a:rPr lang="ru-RU" sz="2400" dirty="0" smtClean="0"/>
              <a:t>Помогать </a:t>
            </a:r>
            <a:r>
              <a:rPr lang="ru-RU" sz="2400" dirty="0"/>
              <a:t>детям познавать мир сказок.</a:t>
            </a:r>
            <a:br>
              <a:rPr lang="ru-RU" sz="2400" dirty="0"/>
            </a:br>
            <a:r>
              <a:rPr lang="ru-RU" sz="2400" dirty="0"/>
              <a:t>  </a:t>
            </a:r>
            <a:r>
              <a:rPr lang="ru-RU" sz="2400" dirty="0" smtClean="0"/>
              <a:t>Создавать </a:t>
            </a:r>
            <a:r>
              <a:rPr lang="ru-RU" sz="2400" dirty="0"/>
              <a:t>сказочную атмосферу дома.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4936" y="692696"/>
            <a:ext cx="1944216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865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006666"/>
                </a:solidFill>
              </a:rPr>
              <a:t>Как мы работали?</a:t>
            </a:r>
            <a:br>
              <a:rPr lang="ru-RU" sz="3600" dirty="0">
                <a:solidFill>
                  <a:srgbClr val="006666"/>
                </a:solidFill>
              </a:rPr>
            </a:br>
            <a:endParaRPr lang="ru-RU" sz="3600" dirty="0">
              <a:solidFill>
                <a:srgbClr val="00666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9580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  •  </a:t>
            </a:r>
            <a:r>
              <a:rPr lang="ru-RU" sz="2600" dirty="0"/>
              <a:t>Изучили сказки и методики.</a:t>
            </a:r>
            <a:br>
              <a:rPr lang="ru-RU" sz="2600" dirty="0"/>
            </a:br>
            <a:r>
              <a:rPr lang="ru-RU" sz="2600" dirty="0"/>
              <a:t>  •  Подготовили консультации для родителей.</a:t>
            </a:r>
            <a:br>
              <a:rPr lang="ru-RU" sz="2600" dirty="0"/>
            </a:br>
            <a:r>
              <a:rPr lang="ru-RU" sz="2600" dirty="0"/>
              <a:t>  •  Создали уголок сказок в группе.</a:t>
            </a:r>
            <a:br>
              <a:rPr lang="ru-RU" sz="2600" dirty="0"/>
            </a:br>
            <a:r>
              <a:rPr lang="ru-RU" sz="2600" dirty="0"/>
              <a:t>  </a:t>
            </a:r>
            <a:r>
              <a:rPr lang="ru-RU" sz="2600" dirty="0" smtClean="0"/>
              <a:t>•</a:t>
            </a:r>
            <a:r>
              <a:rPr lang="ru-RU" sz="2600" dirty="0"/>
              <a:t>  Читали и рассказывали сказки.</a:t>
            </a:r>
            <a:br>
              <a:rPr lang="ru-RU" sz="2600" dirty="0"/>
            </a:br>
            <a:r>
              <a:rPr lang="ru-RU" sz="2600" dirty="0"/>
              <a:t>  •  Играли в сказки.</a:t>
            </a:r>
            <a:br>
              <a:rPr lang="ru-RU" sz="2600" dirty="0"/>
            </a:br>
            <a:r>
              <a:rPr lang="ru-RU" sz="2600" dirty="0"/>
              <a:t>  •  Рисовали и лепили сказочных героев.</a:t>
            </a:r>
            <a:br>
              <a:rPr lang="ru-RU" sz="2600" dirty="0"/>
            </a:br>
            <a:r>
              <a:rPr lang="ru-RU" sz="2600" dirty="0"/>
              <a:t>  •  Делали костюмы и декорации.</a:t>
            </a:r>
            <a:br>
              <a:rPr lang="ru-RU" sz="2600" dirty="0"/>
            </a:br>
            <a:r>
              <a:rPr lang="ru-RU" dirty="0"/>
              <a:t> 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3943667"/>
            <a:ext cx="3020091" cy="227214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77291" y="3882270"/>
            <a:ext cx="3183307" cy="239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035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6666"/>
                </a:solidFill>
              </a:rPr>
              <a:t>План работы </a:t>
            </a:r>
            <a:endParaRPr lang="ru-RU" sz="3600" dirty="0">
              <a:solidFill>
                <a:srgbClr val="006666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273221"/>
              </p:ext>
            </p:extLst>
          </p:nvPr>
        </p:nvGraphicFramePr>
        <p:xfrm>
          <a:off x="488141" y="836712"/>
          <a:ext cx="8280920" cy="5544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1989">
                  <a:extLst>
                    <a:ext uri="{9D8B030D-6E8A-4147-A177-3AD203B41FA5}">
                      <a16:colId xmlns:a16="http://schemas.microsoft.com/office/drawing/2014/main" val="1137033291"/>
                    </a:ext>
                  </a:extLst>
                </a:gridCol>
                <a:gridCol w="2226657">
                  <a:extLst>
                    <a:ext uri="{9D8B030D-6E8A-4147-A177-3AD203B41FA5}">
                      <a16:colId xmlns:a16="http://schemas.microsoft.com/office/drawing/2014/main" val="1865025505"/>
                    </a:ext>
                  </a:extLst>
                </a:gridCol>
                <a:gridCol w="3382274">
                  <a:extLst>
                    <a:ext uri="{9D8B030D-6E8A-4147-A177-3AD203B41FA5}">
                      <a16:colId xmlns:a16="http://schemas.microsoft.com/office/drawing/2014/main" val="173036012"/>
                    </a:ext>
                  </a:extLst>
                </a:gridCol>
              </a:tblGrid>
              <a:tr h="3967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Работа с детьми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99" marR="532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Работа с родителями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99" marR="53299" marT="0" marB="0"/>
                </a:tc>
                <a:tc>
                  <a:txBody>
                    <a:bodyPr/>
                    <a:lstStyle/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Работа воспитателя.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99" marR="53299" marT="0" marB="0"/>
                </a:tc>
                <a:extLst>
                  <a:ext uri="{0D108BD9-81ED-4DB2-BD59-A6C34878D82A}">
                    <a16:rowId xmlns:a16="http://schemas.microsoft.com/office/drawing/2014/main" val="3283662691"/>
                  </a:ext>
                </a:extLst>
              </a:tr>
              <a:tr h="386785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Сентябрь: организационно –подготовительный этап.</a:t>
                      </a:r>
                      <a:endParaRPr lang="ru-RU" sz="900" dirty="0">
                        <a:effectLst/>
                      </a:endParaRPr>
                    </a:p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99" marR="532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810913"/>
                  </a:ext>
                </a:extLst>
              </a:tr>
              <a:tr h="1388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Рассматривание с детьми книг с русскими народными сказками.</a:t>
                      </a:r>
                    </a:p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Разучивание пальчиковой гимнастики, </a:t>
                      </a:r>
                      <a:r>
                        <a:rPr lang="ru-RU" sz="1100" dirty="0" err="1">
                          <a:effectLst/>
                        </a:rPr>
                        <a:t>физминуток</a:t>
                      </a:r>
                      <a:r>
                        <a:rPr lang="ru-RU" sz="11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Заучивание присказок. Пословиц и поговорок.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99" marR="532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Консультация «Ведение читательского дневника» - привлечь родителей к участию в воспитательном процессе детей группы. </a:t>
                      </a:r>
                      <a:r>
                        <a:rPr lang="ru-RU" sz="1100" dirty="0" smtClean="0">
                          <a:effectLst/>
                        </a:rPr>
                        <a:t>.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99" marR="53299" marT="0" marB="0"/>
                </a:tc>
                <a:tc>
                  <a:txBody>
                    <a:bodyPr/>
                    <a:lstStyle/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Составление плана работы, подбор методической литературы изготовление, пособий, атрибутов.</a:t>
                      </a:r>
                    </a:p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99" marR="53299" marT="0" marB="0"/>
                </a:tc>
                <a:extLst>
                  <a:ext uri="{0D108BD9-81ED-4DB2-BD59-A6C34878D82A}">
                    <a16:rowId xmlns:a16="http://schemas.microsoft.com/office/drawing/2014/main" val="2016445483"/>
                  </a:ext>
                </a:extLst>
              </a:tr>
              <a:tr h="396756">
                <a:tc gridSpan="3">
                  <a:txBody>
                    <a:bodyPr/>
                    <a:lstStyle/>
                    <a:p>
                      <a:pPr indent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Октябрь: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99" marR="532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79117"/>
                  </a:ext>
                </a:extLst>
              </a:tr>
              <a:tr h="1388646">
                <a:tc>
                  <a:txBody>
                    <a:bodyPr/>
                    <a:lstStyle/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Сказка «Колобок». Чтение сказки «Колобок», рассматривание иллюстраций к сказке, беседа по сказке. </a:t>
                      </a:r>
                    </a:p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Рисование по сказке «Колобок».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99" marR="532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Изготовление родителями настольного театра к сказке.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99" marR="53299" marT="0" marB="0"/>
                </a:tc>
                <a:tc>
                  <a:txBody>
                    <a:bodyPr/>
                    <a:lstStyle/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Изготовление дидактической игры</a:t>
                      </a:r>
                    </a:p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«Собери картинку».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Выставка рисунков «Колобок на окошке» (аппликация с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элементами рисования)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99" marR="53299" marT="0" marB="0"/>
                </a:tc>
                <a:extLst>
                  <a:ext uri="{0D108BD9-81ED-4DB2-BD59-A6C34878D82A}">
                    <a16:rowId xmlns:a16="http://schemas.microsoft.com/office/drawing/2014/main" val="3345704493"/>
                  </a:ext>
                </a:extLst>
              </a:tr>
              <a:tr h="198379">
                <a:tc gridSpan="3">
                  <a:txBody>
                    <a:bodyPr/>
                    <a:lstStyle/>
                    <a:p>
                      <a:pPr indent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Ноябрь: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99" marR="532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905605"/>
                  </a:ext>
                </a:extLst>
              </a:tr>
              <a:tr h="1388646">
                <a:tc>
                  <a:txBody>
                    <a:bodyPr/>
                    <a:lstStyle/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Сказка «Репка».  Рассказывание сказки «Репка», просмотр иллюстраций, беседа по сказке. Разучивание пальчиковой гимнастики, физминутки по сказке «Репка»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99" marR="532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Инсценировка родителями театрализованной сказки «Репка». Приобретение настольного театра «Репка»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99" marR="532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Подбор костюмов к сказке.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Изготовление с детьми пригласительных билетов.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99" marR="53299" marT="0" marB="0"/>
                </a:tc>
                <a:extLst>
                  <a:ext uri="{0D108BD9-81ED-4DB2-BD59-A6C34878D82A}">
                    <a16:rowId xmlns:a16="http://schemas.microsoft.com/office/drawing/2014/main" val="1812975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668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   </a:t>
            </a:r>
            <a:endParaRPr lang="ru-RU" sz="36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7090321"/>
              </p:ext>
            </p:extLst>
          </p:nvPr>
        </p:nvGraphicFramePr>
        <p:xfrm>
          <a:off x="539553" y="332656"/>
          <a:ext cx="7272808" cy="4922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4280">
                  <a:extLst>
                    <a:ext uri="{9D8B030D-6E8A-4147-A177-3AD203B41FA5}">
                      <a16:colId xmlns:a16="http://schemas.microsoft.com/office/drawing/2014/main" val="47280094"/>
                    </a:ext>
                  </a:extLst>
                </a:gridCol>
                <a:gridCol w="2300583">
                  <a:extLst>
                    <a:ext uri="{9D8B030D-6E8A-4147-A177-3AD203B41FA5}">
                      <a16:colId xmlns:a16="http://schemas.microsoft.com/office/drawing/2014/main" val="3489328097"/>
                    </a:ext>
                  </a:extLst>
                </a:gridCol>
                <a:gridCol w="2077945">
                  <a:extLst>
                    <a:ext uri="{9D8B030D-6E8A-4147-A177-3AD203B41FA5}">
                      <a16:colId xmlns:a16="http://schemas.microsoft.com/office/drawing/2014/main" val="885826321"/>
                    </a:ext>
                  </a:extLst>
                </a:gridCol>
              </a:tblGrid>
              <a:tr h="390777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Декабрь: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7" marR="661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173442"/>
                  </a:ext>
                </a:extLst>
              </a:tr>
              <a:tr h="11933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Сказка «Теремок». Просмотр мультфильма «Теремок». Разучивание хороводной игры «Теремок».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 Речевая игра «Что сначала, что потом?».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7" marR="6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Работа с читательским дневником: повторное чтение сказки дома, изготовление рисунков.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Выставка книжек – малышек (</a:t>
                      </a:r>
                      <a:r>
                        <a:rPr lang="ru-RU" sz="1100" dirty="0" smtClean="0">
                          <a:effectLst/>
                        </a:rPr>
                        <a:t>совместная работа </a:t>
                      </a:r>
                      <a:r>
                        <a:rPr lang="ru-RU" sz="1100" dirty="0">
                          <a:effectLst/>
                        </a:rPr>
                        <a:t>родитель + ребенок)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7" marR="6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Показ детям теневого театра «Теремок»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7" marR="66107" marT="0" marB="0"/>
                </a:tc>
                <a:extLst>
                  <a:ext uri="{0D108BD9-81ED-4DB2-BD59-A6C34878D82A}">
                    <a16:rowId xmlns:a16="http://schemas.microsoft.com/office/drawing/2014/main" val="2039691432"/>
                  </a:ext>
                </a:extLst>
              </a:tr>
              <a:tr h="339567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Январь: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7" marR="661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801422"/>
                  </a:ext>
                </a:extLst>
              </a:tr>
              <a:tr h="1172601">
                <a:tc>
                  <a:txBody>
                    <a:bodyPr/>
                    <a:lstStyle/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Сказка «Кот, петух и лиса». Чтение и беседа по сказке «Кот, петух и лиса», рассматривание иллюстраций.</a:t>
                      </a:r>
                    </a:p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заучивание с детьми песенки лисы.</a:t>
                      </a:r>
                    </a:p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Рисование «Сказочные герои».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7" marR="6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Инсценировка родителями сказки «Кот, петух и лиса».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Ведение читательского дневника.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7" marR="66107" marT="0" marB="0"/>
                </a:tc>
                <a:tc>
                  <a:txBody>
                    <a:bodyPr/>
                    <a:lstStyle/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Инсценировка родителями сказки «Кот, петух и лиса». Организация детского вернисажа по сказке «Кот, петух и лиса».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7" marR="66107" marT="0" marB="0"/>
                </a:tc>
                <a:extLst>
                  <a:ext uri="{0D108BD9-81ED-4DB2-BD59-A6C34878D82A}">
                    <a16:rowId xmlns:a16="http://schemas.microsoft.com/office/drawing/2014/main" val="294181384"/>
                  </a:ext>
                </a:extLst>
              </a:tr>
              <a:tr h="339567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Февраль: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7" marR="661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049543"/>
                  </a:ext>
                </a:extLst>
              </a:tr>
              <a:tr h="1341567">
                <a:tc>
                  <a:txBody>
                    <a:bodyPr/>
                    <a:lstStyle/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Сказка «Волк и семеро козлят». Чтение сказки «Волк и семеро козлят», рассматривание иллюстраций.</a:t>
                      </a:r>
                    </a:p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Дидактическая игра «Собери сказку по картинке».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Рисование по </a:t>
                      </a:r>
                      <a:r>
                        <a:rPr lang="ru-RU" sz="1100" dirty="0" smtClean="0">
                          <a:effectLst/>
                        </a:rPr>
                        <a:t>сказке </a:t>
                      </a:r>
                      <a:r>
                        <a:rPr lang="ru-RU" sz="1100" dirty="0">
                          <a:effectLst/>
                        </a:rPr>
                        <a:t>«Изба козлят».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7" marR="6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Изготовление театра по сказке «Волк и семеро козлят».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7" marR="6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Посещение музея «Русская горница»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Изготовление дидактической игры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«Собери картинку».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7" marR="66107" marT="0" marB="0"/>
                </a:tc>
                <a:extLst>
                  <a:ext uri="{0D108BD9-81ED-4DB2-BD59-A6C34878D82A}">
                    <a16:rowId xmlns:a16="http://schemas.microsoft.com/office/drawing/2014/main" val="3283697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91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180405"/>
              </p:ext>
            </p:extLst>
          </p:nvPr>
        </p:nvGraphicFramePr>
        <p:xfrm>
          <a:off x="683569" y="476673"/>
          <a:ext cx="7848870" cy="47939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6231">
                  <a:extLst>
                    <a:ext uri="{9D8B030D-6E8A-4147-A177-3AD203B41FA5}">
                      <a16:colId xmlns:a16="http://schemas.microsoft.com/office/drawing/2014/main" val="2916491531"/>
                    </a:ext>
                  </a:extLst>
                </a:gridCol>
                <a:gridCol w="1982038">
                  <a:extLst>
                    <a:ext uri="{9D8B030D-6E8A-4147-A177-3AD203B41FA5}">
                      <a16:colId xmlns:a16="http://schemas.microsoft.com/office/drawing/2014/main" val="3589541904"/>
                    </a:ext>
                  </a:extLst>
                </a:gridCol>
                <a:gridCol w="2140601">
                  <a:extLst>
                    <a:ext uri="{9D8B030D-6E8A-4147-A177-3AD203B41FA5}">
                      <a16:colId xmlns:a16="http://schemas.microsoft.com/office/drawing/2014/main" val="655561594"/>
                    </a:ext>
                  </a:extLst>
                </a:gridCol>
              </a:tblGrid>
              <a:tr h="20388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Март: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741273"/>
                  </a:ext>
                </a:extLst>
              </a:tr>
              <a:tr h="2251981">
                <a:tc>
                  <a:txBody>
                    <a:bodyPr/>
                    <a:lstStyle/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Сказка «Заюшкина избушка». Чтение сказки «Заюшкина избушка». Беседа и просмотр иллюстраций по сказке.</a:t>
                      </a:r>
                      <a:endParaRPr lang="ru-RU" sz="1100" dirty="0">
                        <a:effectLst/>
                      </a:endParaRPr>
                    </a:p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Разучивание с детьми песенки зайца, лисы и петуха.</a:t>
                      </a:r>
                      <a:endParaRPr lang="ru-RU" sz="1100" dirty="0">
                        <a:effectLst/>
                      </a:endParaRPr>
                    </a:p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Пересказ детьми сказки с новым концом.</a:t>
                      </a:r>
                      <a:endParaRPr lang="ru-RU" sz="1100" dirty="0">
                        <a:effectLst/>
                      </a:endParaRPr>
                    </a:p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Речевая игра «Что сначала, что потом?».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Заполнение читательского дневника. 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Изготовление родителями поделки «Русская изба».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/>
                </a:tc>
                <a:tc>
                  <a:txBody>
                    <a:bodyPr/>
                    <a:lstStyle/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Организация выставки, поделка «Русская изба» руками родителей.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/>
                </a:tc>
                <a:extLst>
                  <a:ext uri="{0D108BD9-81ED-4DB2-BD59-A6C34878D82A}">
                    <a16:rowId xmlns:a16="http://schemas.microsoft.com/office/drawing/2014/main" val="1533347501"/>
                  </a:ext>
                </a:extLst>
              </a:tr>
              <a:tr h="20388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Апрель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255385"/>
                  </a:ext>
                </a:extLst>
              </a:tr>
              <a:tr h="1017980">
                <a:tc>
                  <a:txBody>
                    <a:bodyPr/>
                    <a:lstStyle/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Сказка «Гуси – лебеди».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Беседа по иллюстрациям к сказке. Лепка «Угощение печки и яблоньки».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Совместное сочинение с родителями сказки на патриотическую тему.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Показ детям теневого театра по сказке «Гуси - т лебеди».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/>
                </a:tc>
                <a:extLst>
                  <a:ext uri="{0D108BD9-81ED-4DB2-BD59-A6C34878D82A}">
                    <a16:rowId xmlns:a16="http://schemas.microsoft.com/office/drawing/2014/main" val="2997214574"/>
                  </a:ext>
                </a:extLst>
              </a:tr>
              <a:tr h="20388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Май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597607"/>
                  </a:ext>
                </a:extLst>
              </a:tr>
              <a:tr h="611638">
                <a:tc>
                  <a:txBody>
                    <a:bodyPr/>
                    <a:lstStyle/>
                    <a:p>
                      <a:pPr indent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Путешествие по сказкам.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Выставка поделок по русским народным сказкам.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Фото отчет по реализации проекта.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4" marR="67984" marT="0" marB="0"/>
                </a:tc>
                <a:extLst>
                  <a:ext uri="{0D108BD9-81ED-4DB2-BD59-A6C34878D82A}">
                    <a16:rowId xmlns:a16="http://schemas.microsoft.com/office/drawing/2014/main" val="2345220531"/>
                  </a:ext>
                </a:extLst>
              </a:tr>
            </a:tbl>
          </a:graphicData>
        </a:graphic>
      </p:graphicFrame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509952" y="1579563"/>
            <a:ext cx="8634048" cy="337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E36C09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626</Words>
  <Application>Microsoft Office PowerPoint</Application>
  <PresentationFormat>Экран (4:3)</PresentationFormat>
  <Paragraphs>93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Schoolbook</vt:lpstr>
      <vt:lpstr>Times New Roman</vt:lpstr>
      <vt:lpstr>Тема Office</vt:lpstr>
      <vt:lpstr>Проект «Сказка как средство нравственно-патриотического воспитания детей младшего дошкольного возраста» </vt:lpstr>
      <vt:lpstr>Сказка учит добро понимать, О поступках людей рассуждать, Коль плохой, то его осудить, Ну а слабый – его защитить! Дети учатся думать, мечтать, На вопросы ответ получать. Каждый раз что-нибудь узнают, Родину свою познают! </vt:lpstr>
      <vt:lpstr>Сказка - благодатный и ничем не заменимый источник воспитания любви к Родине.  Сказка - это духовные богатства культуры, познавая которые ребёнок познает сердцем родной народ.  Сказки формируют начало любви к своему народу, к своей стране.  Сказки воспитывают ребёнка в традициях русского народа. </vt:lpstr>
      <vt:lpstr>ЦЕЛЬ ПРОЕКТА: </vt:lpstr>
      <vt:lpstr>Что мы хотим достичь? </vt:lpstr>
      <vt:lpstr>Как мы работали? </vt:lpstr>
      <vt:lpstr>План работы </vt:lpstr>
      <vt:lpstr>     </vt:lpstr>
      <vt:lpstr>Презентация PowerPoint</vt:lpstr>
      <vt:lpstr>Читательский дневник </vt:lpstr>
      <vt:lpstr>Сказка в нашей жизни</vt:lpstr>
      <vt:lpstr>Презентация PowerPoint</vt:lpstr>
      <vt:lpstr>Презентация PowerPoint</vt:lpstr>
      <vt:lpstr>Выставки </vt:lpstr>
      <vt:lpstr>Презентация PowerPoint</vt:lpstr>
      <vt:lpstr> Если сказка удачно выбрана, если она естественно и вместе с тем выразительно рассказана, можно быть уверенным, что она найдёт в детях чутких, внимательных слушателей.  </vt:lpstr>
      <vt:lpstr>Спасибо за внимание !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Пользователь Windows</cp:lastModifiedBy>
  <cp:revision>34</cp:revision>
  <dcterms:created xsi:type="dcterms:W3CDTF">2014-06-15T09:49:01Z</dcterms:created>
  <dcterms:modified xsi:type="dcterms:W3CDTF">2025-03-04T06:04:50Z</dcterms:modified>
</cp:coreProperties>
</file>