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72" r:id="rId5"/>
    <p:sldId id="279" r:id="rId6"/>
    <p:sldId id="277" r:id="rId7"/>
    <p:sldId id="273" r:id="rId8"/>
    <p:sldId id="274" r:id="rId9"/>
    <p:sldId id="280" r:id="rId10"/>
    <p:sldId id="278" r:id="rId11"/>
    <p:sldId id="275" r:id="rId12"/>
    <p:sldId id="27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карту своей страны.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карту своей страны.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5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карту своей страны.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6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карту своей страны.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3357562"/>
            <a:ext cx="5572164" cy="1143008"/>
          </a:xfrm>
          <a:custGeom>
            <a:avLst/>
            <a:gdLst>
              <a:gd name="connsiteX0" fmla="*/ 0 w 5572164"/>
              <a:gd name="connsiteY0" fmla="*/ 0 h 1143008"/>
              <a:gd name="connsiteX1" fmla="*/ 5572164 w 5572164"/>
              <a:gd name="connsiteY1" fmla="*/ 0 h 1143008"/>
              <a:gd name="connsiteX2" fmla="*/ 5572164 w 5572164"/>
              <a:gd name="connsiteY2" fmla="*/ 1143008 h 1143008"/>
              <a:gd name="connsiteX3" fmla="*/ 0 w 5572164"/>
              <a:gd name="connsiteY3" fmla="*/ 1143008 h 1143008"/>
              <a:gd name="connsiteX4" fmla="*/ 0 w 5572164"/>
              <a:gd name="connsiteY4" fmla="*/ 0 h 11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2164" h="1143008">
                <a:moveTo>
                  <a:pt x="0" y="0"/>
                </a:moveTo>
                <a:lnTo>
                  <a:pt x="5572164" y="0"/>
                </a:lnTo>
                <a:lnTo>
                  <a:pt x="5572164" y="1143008"/>
                </a:lnTo>
                <a:lnTo>
                  <a:pt x="0" y="114300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6000768"/>
            <a:ext cx="7772400" cy="64294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000066"/>
                </a:solidFill>
                <a:effectLst/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844533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3/4/2025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3600" kern="1200" cap="none" baseline="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Semibold" pitchFamily="34" charset="0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66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66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66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0066"/>
          </a:solidFill>
          <a:latin typeface="Segoe" pitchFamily="34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31540" y="819623"/>
            <a:ext cx="8064896" cy="265517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совместной работы ДОУ и семьи: вовлечение родителей в процесс патриотического воспитания</a:t>
            </a:r>
            <a:endParaRPr lang="en-US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987824" y="6381328"/>
            <a:ext cx="2770076" cy="354910"/>
          </a:xfrm>
        </p:spPr>
        <p:txBody>
          <a:bodyPr/>
          <a:lstStyle/>
          <a:p>
            <a:r>
              <a:rPr lang="ru-RU" dirty="0" smtClean="0"/>
              <a:t>2025 г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4742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МБДОУ № 31 пос. Известковый</a:t>
            </a:r>
            <a:endParaRPr lang="ru-RU" dirty="0"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347" y="3784667"/>
            <a:ext cx="3653113" cy="22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43824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en-US" dirty="0"/>
          </a:p>
        </p:txBody>
      </p:sp>
      <p:pic>
        <p:nvPicPr>
          <p:cNvPr id="1026" name="Picture 2" descr="https://sun5-8.userapi.com/s/v1/ig2/pArQW4ZqMj5uuu5QfCPEYx7zNC1bEyV2FCcWJyE4zVgIzcfLaqJgTGp0qEeOaNLaWcCTkDlTHEBV_MmUPRgldsGV.jpg?quality=96&amp;as=32x24,48x36,72x54,108x81,160x120,240x180,360x270,480x360,540x405,640x480,720x540,1080x810,1280x960,1440x1080,2560x1920&amp;from=bu&amp;u=lPdrlr3elv5lOJsHYn7V42vryXjU0YUZ4zauvGIZinY&amp;cs=807x605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" y="532617"/>
            <a:ext cx="3808766" cy="28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sun9-15.userapi.com/s/v1/ig2/-MuIzBaVw5CXvBDDvxx_Dx2KrdKreyu_Xh-AYJzzLgQ3O3VdxwQtea8FYoZqlrVhPgoy5NCn0eutc9OtNVOag5Ad.jpg?quality=96&amp;as=32x24,48x36,72x54,108x81,160x120,240x180,360x270,480x360,540x405,640x480,720x540,1080x810,1280x960,1440x1080,2560x1920&amp;from=bu&amp;u=U9cm9Cu6DxHchkNFgko7-xSV98YG1yjRdTt4FGzZ9ME&amp;cs=604x453"/>
          <p:cNvPicPr>
            <a:picLocks noGrp="1" noChangeAspect="1" noChangeArrowheads="1"/>
          </p:cNvPicPr>
          <p:nvPr>
            <p:ph sz="half" idx="1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9" y="3580898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un9-46.userapi.com/s/v1/ig2/QVtsvdEuVGiJuvblmjo2E2NgJYkjHh02mhQHDNsrugFRh5cFO4xi0vRAS0DluxEhNSlA6Sl7R3GDc6do-A-gXx7Z.jpg?quality=96&amp;as=32x24,48x36,72x54,108x81,160x120,240x180,360x270,480x360,540x405,640x480,720x540,1080x810,1280x960,1440x1080,2560x1920&amp;from=bu&amp;u=BjDpKRwA-A8PogFqauM-QHAvuezSoWtbviTbq-Ug8lQ&amp;cs=604x45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sun9-49.userapi.com/impg/QWAPwHZDFmnJ4Q9ZMCcfIzmb4cGYc98QmcPjxg/fS7AdcNLQ6s.jpg?size=1280x960&amp;quality=96&amp;sign=d4791ac231149ea9f5c961c87f068518&amp;type=alb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109" y="55277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92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33.userapi.com/s/v1/ig2/2-epDoDM95dT6TYI9RMd6N9nKZfK72VIe7u2TIXnrkYo8iYLbqF9rAXtsVKu_sSx5aWgRcR8Chw3YGBgBZCdkyIv.jpg?quality=96&amp;as=32x24,48x36,72x54,108x81,160x120,240x180,360x270,480x360,540x405,640x480,720x540,1080x810,1280x960,1440x1080,2560x1920&amp;from=bu&amp;u=2uoDWm8JegH8w7BDxSH0WphWxAPurW_rWwuNCngpncM&amp;cs=604x4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88269"/>
            <a:ext cx="3466728" cy="260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80.userapi.com/s/v1/ig2/l71JSZbFhT91PHeGbak7Ex7SrfOF2zWqoEiePonwg5hNaAQX5P4kBWUIJYUJXEfx4Ub6ehditI8UqgnQTe1S6lD3.jpg?quality=96&amp;as=32x24,48x36,72x54,108x81,160x120,240x180,360x270,480x360,540x405,640x480,720x540,1080x810,1280x960,1440x1080,2560x1920&amp;from=bu&amp;u=wcqp7gcAARbaIZsndWRjEY568-t7KypXXDOFjJxU5U4&amp;cs=604x453"/>
          <p:cNvPicPr>
            <a:picLocks noGrp="1" noChangeAspect="1" noChangeArrowheads="1"/>
          </p:cNvPicPr>
          <p:nvPr>
            <p:ph sz="half" idx="2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30" y="214290"/>
            <a:ext cx="4481252" cy="336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6.userapi.com/impg/-2AkkwygPnh1yTaAgJapwtXlN24vfHYSsk8NTA/5OmSdf-He2c.jpg?size=1200x655&amp;quality=96&amp;sign=61f96c6c24169c536185c8d3b865c37c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47629"/>
            <a:ext cx="4464420" cy="24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41.userapi.com/s/v1/ig2/1cYb74RjTvZMFwfbQNSWGi0ERenKYPnN3U0zzHRiIxzfCAD06tcjq7a-mfmepjozk48fXmqTDABcCHnckiRVF2ph.jpg?quality=96&amp;as=32x24,48x36,72x54,108x81,160x120,240x180,360x270,480x360,540x405,640x480,720x540,1080x810,1280x960,1440x1080,1600x1200&amp;from=bu&amp;u=RHvLNbgQpt0mrINb5c71HrXs_oU7ie4YhstuXfZ6bX4&amp;cs=604x45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288" y="3429000"/>
            <a:ext cx="4375336" cy="32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46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sun9-53.userapi.com/impg/S98PfayzqeGpgImZqTat7w6nbxhUs1gjZdQMDg/_65_aIS6qbE.jpg?size=1600x1200&amp;quality=96&amp;sign=12b489e7cd51036a14af56f3b4097c0a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429" y="208738"/>
            <a:ext cx="4148371" cy="311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60.userapi.com/s/v1/ig2/M5nI4JQxswVEJ9F7EpZ2MYGOhyMtjPb5hPwZwIXptedphUhQHGHdmlXf5N4kOGzd5D9WnU8YxBOdnqdqWEVO9YvM.jpg?quality=96&amp;as=32x24,48x36,72x54,108x81,160x120,240x180,360x270,480x360,540x405,640x480,720x540,1080x810,1280x960&amp;from=bu&amp;u=OzjFz_ZOGwWyGCy9V0w80Ju2G6dToh8VV_CDcu3lAQQ&amp;cs=604x4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00" y="917449"/>
            <a:ext cx="3909373" cy="29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un9-66.userapi.com/s/v1/ig2/ohSz2KDJ0IIAN0wgTwxqZgMG0Zne4lNetwppPnZetabO49tbLi7RgkS4cro54j_QTypG4KvRXoTrFbzLgxLjywwY.jpg?quality=96&amp;as=32x43,48x64,72x96,108x144,160x213,240x320,360x480,480x640,540x720,640x853,720x960,1080x1440,1280x1707,1440x1920,1620x2160&amp;from=bu&amp;u=gjp5sIbSKqvkk2JxweytdZRVMblglyg0IwEwz4DQAaw&amp;cs=453x60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346656"/>
            <a:ext cx="2914788" cy="388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sun9-17.userapi.com/s/v1/ig2/l_lIjIxI0wU2V2Q4YoDDkjwNqymzycdhyLSuNB12IQ-0QoXZoKm9dhLNZZSUOxfbA-KSNxx9sMaSDQa5-t0QC9WU.jpg?quality=96&amp;as=32x24,48x36,72x54,108x81,160x120,240x180,360x270,480x360,540x405,640x480,720x540,1080x810,1280x960&amp;from=bu&amp;u=iXvvAlNzG_pzurkxahfK6zLWQ-_y4UBPQYaWStJF388&amp;cs=604x45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378" y="3858690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0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151563" y="2446959"/>
            <a:ext cx="3771574" cy="7338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8219256" cy="3024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стране,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культуре, родной речи начинается с малого — любви к своей семье, к своему жилищу, к своему детскому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расширяясь, эта любовь переходит в любовь к родной стране, к её истории, прошлому и настоящему, ко всему человечеству»</a:t>
            </a:r>
          </a:p>
        </p:txBody>
      </p:sp>
    </p:spTree>
    <p:extLst>
      <p:ext uri="{BB962C8B-B14F-4D97-AF65-F5344CB8AC3E}">
        <p14:creationId xmlns:p14="http://schemas.microsoft.com/office/powerpoint/2010/main" val="3780608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142976" y="556702"/>
            <a:ext cx="7543824" cy="8445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воспитания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1560" y="1430166"/>
            <a:ext cx="8208912" cy="2646906"/>
          </a:xfrm>
        </p:spPr>
        <p:txBody>
          <a:bodyPr>
            <a:normAutofit/>
          </a:bodyPr>
          <a:lstStyle/>
          <a:p>
            <a:r>
              <a:rPr lang="ru-RU" dirty="0"/>
              <a:t>  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Размывание традиционных ценностей в современном мире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Необходимость формирования у детей чувства любви к Родине, уважения к истории и культуре своего народа.,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патриотического воспитания определены ФГОС ДО.</a:t>
            </a:r>
          </a:p>
        </p:txBody>
      </p:sp>
      <p:pic>
        <p:nvPicPr>
          <p:cNvPr id="4" name="Picture 2" descr="https://sun9-61.userapi.com/impg/hzO8qDWSClL1iJgNYzMdhCCxxYnRu69xc-bxqQ/FR83Dxx2WJg.jpg?size=1280x963&amp;quality=96&amp;sign=e3d1a80d54aaeee485c73a16a2869f08&amp;type=album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95"/>
          <a:stretch/>
        </p:blipFill>
        <p:spPr bwMode="auto">
          <a:xfrm>
            <a:off x="2555776" y="3590356"/>
            <a:ext cx="4343286" cy="26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43608" y="676255"/>
            <a:ext cx="7543824" cy="6645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работы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611560" y="1340768"/>
            <a:ext cx="8207400" cy="16847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Совершенствование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взаимодействия ДОУ и семьи в процессе патриотического воспитания дошкольников.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3356992"/>
            <a:ext cx="7776864" cy="28083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компетентности родителей в вопросах патриотического воспитания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активную образовательную деятельность ДОУ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связей между ДОУ и семьей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воспитательного пространства для формирования патриотических чувств у детей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8001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543824" cy="84453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Роль ДОУ в патриотическом воспитании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5885"/>
            <a:ext cx="8229600" cy="461168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благоприятной образовательной среды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Формирование представлений о родном крае, истории и культуре России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Воспитание уважения к государственным символам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Организация тематических мероприятий и праздников.</a:t>
            </a:r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707876"/>
            <a:ext cx="2244756" cy="16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20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08" y="580338"/>
            <a:ext cx="3817153" cy="2855636"/>
          </a:xfrm>
          <a:prstGeom prst="rect">
            <a:avLst/>
          </a:prstGeom>
        </p:spPr>
      </p:pic>
      <p:pic>
        <p:nvPicPr>
          <p:cNvPr id="7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5225" y="665925"/>
            <a:ext cx="3579813" cy="2684462"/>
          </a:xfrm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75" y="3435974"/>
            <a:ext cx="4115786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010" y="3407126"/>
            <a:ext cx="4117975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82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167169"/>
            <a:ext cx="467995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s://sun9-57.userapi.com/s/v1/ig2/smJs3FllLWDz4qU8g6-vb8DDrtzPQEjF27DMJ6U9N_zUPUhUUFoU7iatwj9gfQjwbsMNmwA76s7ojI80NAXmEEMa.jpg?quality=96&amp;as=32x24,48x36,72x54,108x81,160x120,240x180,360x270,480x360,540x405,640x480,720x540,1080x810,1280x960&amp;from=bu&amp;u=eGH6bBWZUumBaoUqI-NdhrJCYT4PfPewSeM7BEseFC4&amp;cs=604x4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973" y="59998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20.userapi.com/s/v1/ig2/5CXJjPB42sW2iCj4nD-4_Oe0E0utOgt2Vq5WGV5xIIjsEsE0YqJXzaFMOKW_gTnW6hp0nLc0DNa9whRKIkxZ1Rs6.jpg?quality=96&amp;as=32x24,48x36,72x54,108x81,160x120,240x180,360x270,480x360,540x405,640x480,720x540,1080x810,1280x960&amp;from=bu&amp;u=CIBTiSxnQAok4Kq83ag4ti3HVM8-8DhEwV8P0m4F9NY&amp;cs=604x45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703719"/>
            <a:ext cx="3253385" cy="244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31" y="545498"/>
            <a:ext cx="3819698" cy="286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95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58" y="764704"/>
            <a:ext cx="6989357" cy="8445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семьи в патриотическом воспитании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437" y="2204864"/>
            <a:ext cx="8229600" cy="46116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-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– основа формирования патриотических чувств у 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Передача семейных традиций и ценностей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Рассказы о истории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 участии родственников в Великой Отечественной войне. 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- Воспитание любви к родному языку и культуре.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9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 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 и консультации,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Тематические выставки и конкурсы,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Совместные праздники и мероприятия,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Участие в проектах и акциях,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Информационные стенды и буклеты,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(сайт ДОУ, группы в социальных сетях),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Нетрадиционные формы (устный журнал, мастер-классы, дни открытых дверей).</a:t>
            </a:r>
          </a:p>
        </p:txBody>
      </p:sp>
    </p:spTree>
    <p:extLst>
      <p:ext uri="{BB962C8B-B14F-4D97-AF65-F5344CB8AC3E}">
        <p14:creationId xmlns:p14="http://schemas.microsoft.com/office/powerpoint/2010/main" val="318505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https://sun9-80.userapi.com/s/v1/ig2/LnHNWaKqoqR8h2za9-BJLAYmKSQaiBqjweAO8xVOBVPowvaFewJjs5xnH_IIzuOZ_wLHQlnFBVzn0084YcD0RugF.jpg?quality=96&amp;as=32x24,48x36,72x54,108x81,160x120,240x180,360x270,480x360,540x405,640x480,720x540,1080x810,1280x960&amp;from=bu&amp;u=ewKIrVnl17JVtsh76FMnfa2qivvCjOnHnIisZ6G3Ygo&amp;cs=604x45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75" y="3755713"/>
            <a:ext cx="3669823" cy="275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un9-24.userapi.com/impg/JDRVHrmebisFRZEh5No80EemZitGTMsBc511Ow/zNUdqpUAtUw.jpg?size=1600x1200&amp;quality=96&amp;sign=0b63ad3ed5b015c2b5c4518c0db6fe5b&amp;type=alb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655" y="980728"/>
            <a:ext cx="3506595" cy="26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un9-58.userapi.com/s/v1/ig2/tzum9QrNeL4Q4tlW5KFeMbwH7xJ2eYDqjsMaJUpiZ6N4fgEMl9DnBpjsGuqoK4x5CU8PhKZgeroPYR_lkwTFnrmT.jpg?quality=96&amp;as=32x24,48x36,72x54,108x81,160x120,240x180,360x270,480x360,540x405,640x480,720x540,1080x810,1280x960,1440x1080,2560x1920&amp;from=bu&amp;u=iTlt7RSF7pYBOBial8r1Kv2_8QQLKivGxdM_9gQcyzw&amp;cs=604x4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097" y="582759"/>
            <a:ext cx="3578324" cy="26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" b="9792"/>
          <a:stretch>
            <a:fillRect/>
          </a:stretch>
        </p:blipFill>
        <p:spPr bwMode="auto">
          <a:xfrm>
            <a:off x="4527056" y="3266502"/>
            <a:ext cx="1675976" cy="325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2097" r="-2333" b="10341"/>
          <a:stretch>
            <a:fillRect/>
          </a:stretch>
        </p:blipFill>
        <p:spPr bwMode="auto">
          <a:xfrm>
            <a:off x="6588224" y="3259110"/>
            <a:ext cx="173640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66016"/>
      </p:ext>
    </p:extLst>
  </p:cSld>
  <p:clrMapOvr>
    <a:masterClrMapping/>
  </p:clrMapOvr>
</p:sld>
</file>

<file path=ppt/theme/theme1.xml><?xml version="1.0" encoding="utf-8"?>
<a:theme xmlns:a="http://schemas.openxmlformats.org/drawingml/2006/main" name="MS_RU_RU_Ed_14_Russia_2007v_Russia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Экран (4:3)</PresentationFormat>
  <Paragraphs>45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Segoe</vt:lpstr>
      <vt:lpstr>Segoe Semibold</vt:lpstr>
      <vt:lpstr>Segoe UI Black</vt:lpstr>
      <vt:lpstr>Times New Roman</vt:lpstr>
      <vt:lpstr>MS_RU_RU_Ed_14_Russia_2007v_Russia</vt:lpstr>
      <vt:lpstr>Тема: Совершенствование совместной работы ДОУ и семьи: вовлечение родителей в процесс патриотического воспитания</vt:lpstr>
      <vt:lpstr>  Актуальность патриотического воспитания</vt:lpstr>
      <vt:lpstr>  Цели и задачи работы </vt:lpstr>
      <vt:lpstr>Роль ДОУ в патриотическом воспитании</vt:lpstr>
      <vt:lpstr>Презентация PowerPoint</vt:lpstr>
      <vt:lpstr>Презентация PowerPoint</vt:lpstr>
      <vt:lpstr>Роль семьи в патриотическом воспитании</vt:lpstr>
      <vt:lpstr>Формы взаимодействия с родителями</vt:lpstr>
      <vt:lpstr>Презентация PowerPoint</vt:lpstr>
      <vt:lpstr>   </vt:lpstr>
      <vt:lpstr>Презентация PowerPoint</vt:lpstr>
      <vt:lpstr>Презентация PowerPoint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2025-03-04T06:07:22Z</dcterms:modified>
</cp:coreProperties>
</file>